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7.svg" ContentType="image/svg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570" r:id="rId5"/>
    <p:sldId id="571" r:id="rId6"/>
    <p:sldId id="601" r:id="rId7"/>
    <p:sldId id="603" r:id="rId8"/>
    <p:sldId id="602" r:id="rId9"/>
    <p:sldId id="576" r:id="rId10"/>
    <p:sldId id="574" r:id="rId11"/>
    <p:sldId id="579" r:id="rId12"/>
    <p:sldId id="605" r:id="rId13"/>
    <p:sldId id="575" r:id="rId14"/>
    <p:sldId id="584" r:id="rId15"/>
    <p:sldId id="592" r:id="rId16"/>
    <p:sldId id="585" r:id="rId17"/>
    <p:sldId id="623" r:id="rId18"/>
    <p:sldId id="586" r:id="rId19"/>
    <p:sldId id="587" r:id="rId20"/>
    <p:sldId id="634" r:id="rId21"/>
    <p:sldId id="635" r:id="rId22"/>
    <p:sldId id="588" r:id="rId23"/>
    <p:sldId id="589" r:id="rId24"/>
    <p:sldId id="644" r:id="rId25"/>
    <p:sldId id="590" r:id="rId26"/>
    <p:sldId id="649" r:id="rId27"/>
    <p:sldId id="572" r:id="rId28"/>
    <p:sldId id="606" r:id="rId29"/>
    <p:sldId id="607" r:id="rId30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4" userDrawn="1">
          <p15:clr>
            <a:srgbClr val="A4A3A4"/>
          </p15:clr>
        </p15:guide>
        <p15:guide id="2" pos="39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40" autoAdjust="0"/>
  </p:normalViewPr>
  <p:slideViewPr>
    <p:cSldViewPr snapToGrid="0" showGuides="1">
      <p:cViewPr varScale="1">
        <p:scale>
          <a:sx n="132" d="100"/>
          <a:sy n="132" d="100"/>
        </p:scale>
        <p:origin x="1374" y="132"/>
      </p:cViewPr>
      <p:guideLst>
        <p:guide orient="horz" pos="2034"/>
        <p:guide pos="39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7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8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075C0-D4FB-42DA-A0BA-94DED21282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FFFC3-A2A8-415E-9988-8B8B226871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31AD5-7E91-4284-8CD5-FE98974541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BFB3-571E-4552-A8E6-1FE743C1E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7BFB3-571E-4552-A8E6-1FE743C1E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16"/>
          <p:cNvGrpSpPr/>
          <p:nvPr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/>
            </a:lvl1pPr>
            <a:lvl2pPr marL="914400" indent="-384175">
              <a:buFont typeface="Wingdings" panose="05000000000000000000" pitchFamily="2" charset="2"/>
              <a:buChar char="Ø"/>
              <a:defRPr sz="1800" i="0"/>
            </a:lvl2pPr>
            <a:lvl3pPr marL="1371600" indent="-384175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/>
          <p:nvPr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</a:fld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slide" Target="slide27.xml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tags" Target="../tags/tag4.xml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image" Target="../media/image50.png"/><Relationship Id="rId3" Type="http://schemas.openxmlformats.org/officeDocument/2006/relationships/tags" Target="../tags/tag6.xml"/><Relationship Id="rId2" Type="http://schemas.openxmlformats.org/officeDocument/2006/relationships/image" Target="../media/image49.png"/><Relationship Id="rId1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9" Type="http://schemas.openxmlformats.org/officeDocument/2006/relationships/image" Target="../media/image35.png"/><Relationship Id="rId18" Type="http://schemas.openxmlformats.org/officeDocument/2006/relationships/image" Target="../media/image34.png"/><Relationship Id="rId17" Type="http://schemas.openxmlformats.org/officeDocument/2006/relationships/image" Target="../media/image33.png"/><Relationship Id="rId16" Type="http://schemas.openxmlformats.org/officeDocument/2006/relationships/image" Target="../media/image32.png"/><Relationship Id="rId15" Type="http://schemas.openxmlformats.org/officeDocument/2006/relationships/image" Target="../media/image31.svg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svg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0750" y="3567430"/>
            <a:ext cx="10990500" cy="283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GenStore: A High-Performance In-Storage Processing System for Genome Sequence Analysis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Nika Mansouri Ghiasi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Jisung Park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Harun Mustafa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Jeremie Kim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Ataberk Olgun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Arvid Gollwitzer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Damla Senol Cali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Firtina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Haiyu Mao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Nour Almadhoun Alserr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Rachata Ausavarungnirun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Nandita Vijaykumar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Mohammed Alser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Onur Mutlu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1ETH Zürich 2Bionano Genomics 3KMUTNB 4University of Toronto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Reporter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henhua Z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hao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2023.3.14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11945" y="3378835"/>
            <a:ext cx="19196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ASPLOS’22 CCF-A</a:t>
            </a:r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GenStore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213995" y="1039495"/>
            <a:ext cx="11911965" cy="48926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0" lvl="2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key idea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2" indent="457200">
              <a:buFont typeface="Wingdings" panose="05000000000000000000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Exploit low-cost in-storage accelerators to accurately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filter out the reads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that do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 require the expensive ASM computation in read mapping, thereby significantly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reducing unnecessary data movement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from the storage system to main memory and processors.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2" indent="-457200" algn="l">
              <a:buClrTx/>
              <a:buSzTx/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Two Challenges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4" indent="-457200" algn="l">
              <a:buClrTx/>
              <a:buSzTx/>
              <a:buFont typeface="Wingdings" panose="05000000000000000000" charset="0"/>
              <a:buChar char="p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Read mapping workloads exhibit fundamentally different behavior, due to: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371600" lvl="5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read length and error rates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371600" lvl="5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genetic variation of reads compared to the reference genome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4" indent="-457200" algn="l">
              <a:buClrTx/>
              <a:buSzTx/>
              <a:buFont typeface="Wingdings" panose="05000000000000000000" charset="0"/>
              <a:buChar char="p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Existing filtering methods incur a large number of random accesses to large datasets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371600" lvl="5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NAND flash-based SSD with poor random-access performance and limited size of internal DRAM.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3" indent="-342900" algn="l">
              <a:buClrTx/>
              <a:buSzTx/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Solution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4" indent="-342900" algn="l">
              <a:buClrTx/>
              <a:buSzTx/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Two different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filter accelerators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4" indent="-342900" algn="l">
              <a:buClrTx/>
              <a:buSzTx/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Replace expensive random accesses with more efficient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sequential accesses to storage devices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4" indent="-342900" algn="l">
              <a:buClrTx/>
              <a:buSzTx/>
              <a:buFont typeface="Wingdings" panose="05000000000000000000" charset="0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placement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inside the storage device that takes full advantage of the high internal SSD bandwidth to concurrently access large amounts of genomic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GenStore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48926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Overview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 single SSD-level accelerator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(comparator 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channel-level accelerators, each of which is dedicated to a channel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(indexing,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chaining PE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GenStore-FTL communicates with the host system and manages the metadata and data flow over the SSD hardware components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1520" y="1499870"/>
            <a:ext cx="5648960" cy="2827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GenStore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24917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342900" lvl="1" indent="-3429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GenStore-EM for Exactly-Matching Reads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accelerate read mapping by using an efficient in-storage filter for reads that have at least one exact match in the reference genome.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1" indent="-3429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 Idea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sequentialize most data accesses via a carefully designed metadata structure and data layout. To do so, we design a new sorted, read-sized k-mer index structure.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SRTable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each entry stores a read and its unique ID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SKIndex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contains all unique readsized k-mers of the reference genome, along with each k-mer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 corresponding locations in the reference genome.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055" y="3648075"/>
            <a:ext cx="7501890" cy="29000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GenStore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Overall operational flow of GenStore-EM, which consists of two steps: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Step 1.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fetching (in batched manner, double buffering)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Step 2.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exact-match filtering(using simple comparator logic in the SSD-level accelerator)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2364740"/>
            <a:ext cx="5539105" cy="34651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38570" y="2364740"/>
            <a:ext cx="585343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Steps 1 and 2 are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performed in a pipelined manner.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During filtering, GenStore-EM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sends the unfiltered reads to the host system for full read mapping.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This enables the concurrent filtering of reads in the SSD and read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mapping of the unfiltered reads in the host system.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trong hash value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of read and k-mer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SKIndex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contain k-mer hash instead of k-mer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reduce storage overhead and performance overhead of comparisions.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GenStore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20612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GenStore-NM for Non-Matching Reads: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filter most of the non-matching reads, i.e., reads that would not align to any subsequence in the reference genome. This is motivated by the fact that in read mapping, a large fraction of reads might not align to the reference genome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 Idea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uses chaining to build an in-storage filter.To avoid such expensive chaining, GenStore-NM selectively performs a fast version of chaining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only on reads with a small number of seeds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sends other reads to the host system for full read mapping (including complete chaining).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4890" y="3668395"/>
            <a:ext cx="5525770" cy="19881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05" y="3505835"/>
            <a:ext cx="4787900" cy="23133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GenStore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2073255" cy="24917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Overall operational flow of GenStore-NM, which consists of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three steps: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Step 1.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reads the input read set from the flash chips, generates minimizer k-mers for each readand looks up each minimizer in a K-mer Index (KmerIndex) to find the potential matching locations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Step 2.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counts the number of seeds in each read to decide if the read needs to go through chaining( also filters out reads with too few seeds)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Step 3.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filters reads based on their chaining scores using a fast and efficient chaining accelerator  If a read has at least one chain with a score above a specified threshold, it is sent to the CPU for mapping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3723005"/>
            <a:ext cx="4905375" cy="2396490"/>
          </a:xfrm>
          <a:prstGeom prst="rect">
            <a:avLst/>
          </a:prstGeom>
        </p:spPr>
      </p:pic>
      <p:pic>
        <p:nvPicPr>
          <p:cNvPr id="5" name="图片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35" y="4380865"/>
            <a:ext cx="5208270" cy="17386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30" y="3827780"/>
            <a:ext cx="4094480" cy="572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89320" y="3589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Chaining score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GenStore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586210" cy="38461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GenStore Flash Translation Layer (FTL)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GenStore FTL Metadata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GenStore metadata includes the map_x0002_ping information of the data structures necessary for read mapping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acceleration, which enables access to the data structures without the L2P mapping table of the regular FTL.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Placement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When each data structure is initially written to the SSD, GenStore sequentially and evenly distributes it across NAND flash chips.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 Management Tasks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accelerator mode, GenStore stops working as a regular SSD. It only reads data structures to perform filtering, and does not write any new data. Therefore, GenStore does not require any write-related SSD-management tasks such as garbage collection and wear-leveling.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39693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Base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Minimap2 [Bioinformatics’18]: software mapper for short and long reads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GenCache [MICRO’19]: hardware mapper for short reads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Darwin [ASPLOS’18]: hardware mapper for long reads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GS-Ext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Base integrated with an implementation of the GenStore filter without in-storage support.The goal of evaluating GS-Ext is to decouple the effects of GenStore’s two major benefits: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2" indent="45720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 alleviating I/O bottlenecks via efficient in-storage processing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2" indent="45720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2) reducing the workload of the read mapper by filtering reads with simple operations.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2" indent="457200">
              <a:buFont typeface="Wingdings" panose="05000000000000000000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GS-Ext obtains the second benefit but not the first.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Base integrated with the hardware GenStore filtering accelerators, GenStore-EM and GenStore-NM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42767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Area and Power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(We implement GenStore’s logic components in Verilog HDL.)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Implement GenStore’s logic components in Verilog HDL.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Synopsys Design Compiler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 power values of the Samsung 3D NAND flash-based SSD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DRAM power values based on DDR4 model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Performance Modeling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(We evaluate hardware configurations using two simulators)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Ramulator for DRAM timing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MQSim for SSD timing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reported in the original works for GenCache and Darwin accelerators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Real System Results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(We use real systems to evaluate all software configurations.)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AMD EPYC 7742 CPU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1TB DDR4 DRAM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AMD μProf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53232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 Configurations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SSD-L: SATA3 interface (0.5 GB/s sequential read)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Intel SSD DC S4500 Series)</a:t>
            </a:r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371600" lvl="3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1.2 GB/s per channel bandwidth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371600" lvl="3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 channels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SSD-M: PCIe Gen3 M.2 interface (3.5 GB/s sequential read)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 Samsung SSD 980 PRO)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1.2 GB/s per channel bandwidth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16 channels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SSD-H: PCIe Gen4 interface (7 GB/s sequential read)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(Samsung SSD PM1735)</a:t>
            </a:r>
            <a:endParaRPr lang="en-US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1.2 GB/s per channel bandwidth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16 channels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1" indent="-3429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Datasets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SRR2052419 19.6 GB for motivation study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Short read experiments use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hg38 human reference genome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Mason 2 genomic read simulator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simulate read sets with various sizes(up to 440 GB) and different fractions of exactly-matching reads (75% and 85%)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the reference genome and read set from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1" action="ppaction://hlinksldjump"/>
              </a:rPr>
              <a:t>Table 1 in Section 4.3.1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Outline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995" y="1096645"/>
            <a:ext cx="7771130" cy="39693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Background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Studies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GenStore Design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GenStore-EM for Exactly-Matching Reads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GenStore-NM for Non-Matching Reads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GenStore Flash Translation Layer (FTL)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Area and Power Analysis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8370" y="1427480"/>
            <a:ext cx="7795260" cy="3263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2270" y="4790440"/>
            <a:ext cx="114388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hardware area needed for GenStore is very small (0.20 mm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65 nm and 0.02 mm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14 nm, only 0.006% of a 14nm Intel Processor). The area overhead of GenStore hardware (0.06 mm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32 nm) is less than 9.5% of the three 28nm ARM Cortex R4 processors in a SATA SSD controller.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1938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GenStore-EM Analysis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(22-GB short read and 80% of reads exactly match)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457200">
              <a:buFont typeface="Wingdings" panose="05000000000000000000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Integration with a Software Read Mapper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 Base (Minimap2 ), 2) SIMD, an extension of Base with a SIMD implementation of a baseline exactly-matching read filter using 128-bit SIMD instructions, 3) GS-Ext, and 4) GS.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457200">
              <a:buFont typeface="Wingdings" panose="05000000000000000000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Integration with a Hardware Read Mapper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 Base (GenCache), 2) GS-Ext, and 3) GS.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1560" y="3098800"/>
            <a:ext cx="7548245" cy="31889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GenStore-EM Analysis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457200">
              <a:buFont typeface="Wingdings" panose="05000000000000000000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Effect of Read Set Features on Performance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evaluate GenStore-EM while changing two key characteristics: 1) the input read set size and 2) exactly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matching read rate.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8255" y="3102610"/>
            <a:ext cx="6626225" cy="2848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09620" y="2296160"/>
            <a:ext cx="4808220" cy="693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69120" y="5192395"/>
            <a:ext cx="1536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indent="0" algn="ctr">
              <a:buFont typeface="Wingdings" panose="05000000000000000000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SSD-H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1568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GenStore-NM Analysis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(12.4-GB read set with 99.65% of reads not aligning)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457200">
              <a:buFont typeface="Wingdings" panose="05000000000000000000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Integration with a Software Read Mapper: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 Base (Minimap2),  2) GS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457200">
              <a:buFont typeface="Wingdings" panose="05000000000000000000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Integration with a Hardware Read Mapper: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 Base (Darwin),  2) GS-Ext,  3) GS.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457200">
              <a:buFont typeface="Wingdings" panose="05000000000000000000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Effect of Read Set Features on Performance: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 input read set size, 2) alignment rates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2590" y="2924175"/>
            <a:ext cx="5521325" cy="2221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25210" y="2924175"/>
            <a:ext cx="5597525" cy="230759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0186670" y="5145405"/>
            <a:ext cx="1536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indent="0" algn="ctr">
              <a:buFont typeface="Wingdings" panose="05000000000000000000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SSD-H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Related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Work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53232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Accelerating Read Mapping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non-filtering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approaches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accelerate one or more non-filtering steps of read mapping (e.g., seeding and approximate string matching) using hardware accelerators.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(processing-in-memory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GPUs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FPGAs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ASICs)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filtering approaches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accelerate the pre-alignment filtering step of read mapping. These works provide highly-parallel read filtering heuristics that quickly eliminate dissimilar sequences before invoking computationally-expensive alignment algorithms.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(processing-near-memory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FPGAs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GPUs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CPUs)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1" indent="-3429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In-Storage Processing Systems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application-specific accelerators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general-purpose processing inside storage devices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SSDs closely integrated with FPGAs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SSDs closely integrated with GPUs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3" indent="0">
              <a:buFont typeface="Arial" panose="020B0604020202020204" pitchFamily="34" charset="0"/>
              <a:buNone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(None of these works perform in-storage filtering for read mapping to accelerate genome sequence analysis.)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73195" y="3112135"/>
            <a:ext cx="4064000" cy="768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altLang="zh-CN" sz="4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42595" y="2773045"/>
            <a:ext cx="2101215" cy="13696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0000"/>
                </a:solidFill>
              </a:rPr>
              <a:t>collection, preparation, and sequencing of a DNA sample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47085" y="2773045"/>
            <a:ext cx="2101215" cy="13696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0000"/>
                </a:solidFill>
              </a:rPr>
              <a:t>basecalling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2595" y="4419600"/>
            <a:ext cx="2000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images or </a:t>
            </a:r>
            <a:endParaRPr lang="zh-CN" altLang="en-US"/>
          </a:p>
          <a:p>
            <a:pPr algn="ctr"/>
            <a:r>
              <a:rPr lang="zh-CN" altLang="en-US"/>
              <a:t>electric current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98115" y="4419600"/>
            <a:ext cx="3399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reads</a:t>
            </a:r>
            <a:r>
              <a:rPr lang="en-US" altLang="zh-CN"/>
              <a:t>:</a:t>
            </a:r>
            <a:r>
              <a:rPr lang="zh-CN" altLang="en-US"/>
              <a:t>sequences </a:t>
            </a:r>
            <a:endParaRPr lang="zh-CN" altLang="en-US"/>
          </a:p>
          <a:p>
            <a:pPr algn="ctr"/>
            <a:r>
              <a:rPr lang="zh-CN" altLang="en-US"/>
              <a:t>of nucleotides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250940" y="2768600"/>
            <a:ext cx="2101215" cy="13696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0000"/>
                </a:solidFill>
              </a:rPr>
              <a:t>read mapping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51575" y="4138295"/>
            <a:ext cx="21005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identifies potential matching locations of each read with respect to a known reference genome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68130" y="1641475"/>
            <a:ext cx="2653665" cy="713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seeding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9154795" y="2996565"/>
            <a:ext cx="2653665" cy="713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seed filtering </a:t>
            </a:r>
            <a:endParaRPr lang="en-US" altLang="zh-CN"/>
          </a:p>
          <a:p>
            <a:pPr algn="ctr"/>
            <a:r>
              <a:rPr lang="en-US" altLang="zh-CN"/>
              <a:t>chaining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9174480" y="4351655"/>
            <a:ext cx="2653665" cy="713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sequence </a:t>
            </a:r>
            <a:endParaRPr lang="en-US" altLang="zh-CN"/>
          </a:p>
          <a:p>
            <a:pPr algn="ctr"/>
            <a:r>
              <a:rPr lang="en-US" altLang="zh-CN"/>
              <a:t>alignment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490200" y="2430780"/>
            <a:ext cx="0" cy="5232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0490200" y="3769360"/>
            <a:ext cx="0" cy="5232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606675" y="3458210"/>
            <a:ext cx="678180" cy="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510530" y="3458210"/>
            <a:ext cx="678180" cy="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左大括号 19"/>
          <p:cNvSpPr/>
          <p:nvPr/>
        </p:nvSpPr>
        <p:spPr>
          <a:xfrm>
            <a:off x="8445500" y="1964690"/>
            <a:ext cx="485140" cy="27965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85" y="1301750"/>
            <a:ext cx="5243195" cy="4994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Background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213995" y="1039495"/>
            <a:ext cx="5882005" cy="91440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Central Dogma of Biology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0">
              <a:buFont typeface="Wingdings" panose="05000000000000000000" charset="0"/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0">
              <a:buFont typeface="Wingdings" panose="05000000000000000000" charset="0"/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Usage of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Genome Sequence Analysis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image-2023030709512806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7917"/>
          <a:stretch>
            <a:fillRect/>
          </a:stretch>
        </p:blipFill>
        <p:spPr>
          <a:xfrm>
            <a:off x="1451610" y="1602105"/>
            <a:ext cx="4410075" cy="16344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  <a:effectLst/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37540" y="4156075"/>
            <a:ext cx="3743960" cy="159321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</p:pic>
      <p:sp>
        <p:nvSpPr>
          <p:cNvPr id="33" name="文本框 32"/>
          <p:cNvSpPr txBox="1"/>
          <p:nvPr/>
        </p:nvSpPr>
        <p:spPr>
          <a:xfrm>
            <a:off x="1120775" y="5850255"/>
            <a:ext cx="2364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Personalized medicine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4677410" y="4156075"/>
            <a:ext cx="3471545" cy="157924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</p:pic>
      <p:sp>
        <p:nvSpPr>
          <p:cNvPr id="35" name="文本框 34"/>
          <p:cNvSpPr txBox="1"/>
          <p:nvPr/>
        </p:nvSpPr>
        <p:spPr>
          <a:xfrm>
            <a:off x="5449570" y="585025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Outbreak tracing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8397875" y="4156075"/>
            <a:ext cx="3590925" cy="159321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</p:pic>
      <p:sp>
        <p:nvSpPr>
          <p:cNvPr id="36" name="文本框 35"/>
          <p:cNvSpPr txBox="1"/>
          <p:nvPr/>
        </p:nvSpPr>
        <p:spPr>
          <a:xfrm>
            <a:off x="9062085" y="5850255"/>
            <a:ext cx="22625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Evolutionary studies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401435" y="1602105"/>
            <a:ext cx="3630295" cy="1444625"/>
            <a:chOff x="11037" y="3028"/>
            <a:chExt cx="5717" cy="2275"/>
          </a:xfrm>
        </p:grpSpPr>
        <p:grpSp>
          <p:nvGrpSpPr>
            <p:cNvPr id="32" name="组合 31"/>
            <p:cNvGrpSpPr/>
            <p:nvPr/>
          </p:nvGrpSpPr>
          <p:grpSpPr>
            <a:xfrm>
              <a:off x="11037" y="3028"/>
              <a:ext cx="5717" cy="2275"/>
              <a:chOff x="11558" y="4282"/>
              <a:chExt cx="5717" cy="2275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6080" y="5224"/>
                <a:ext cx="102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/>
                  <a:t>翻译</a:t>
                </a:r>
                <a:endParaRPr lang="zh-CN" altLang="en-US" sz="1600"/>
              </a:p>
            </p:txBody>
          </p:sp>
          <p:cxnSp>
            <p:nvCxnSpPr>
              <p:cNvPr id="10" name="直接箭头连接符 9"/>
              <p:cNvCxnSpPr>
                <a:stCxn id="14" idx="3"/>
              </p:cNvCxnSpPr>
              <p:nvPr/>
            </p:nvCxnSpPr>
            <p:spPr>
              <a:xfrm>
                <a:off x="13184" y="4765"/>
                <a:ext cx="1142" cy="0"/>
              </a:xfrm>
              <a:prstGeom prst="straightConnector1">
                <a:avLst/>
              </a:prstGeom>
              <a:ln>
                <a:noFill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2944" y="4364"/>
                <a:ext cx="1593" cy="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/>
                  <a:t>双螺旋</a:t>
                </a:r>
                <a:endParaRPr lang="zh-CN" altLang="en-US" sz="1400"/>
              </a:p>
              <a:p>
                <a:pPr algn="ctr"/>
                <a:r>
                  <a:rPr lang="zh-CN" altLang="en-US" sz="1400"/>
                  <a:t>结构</a:t>
                </a:r>
                <a:endParaRPr lang="zh-CN" altLang="en-US" sz="1400"/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11558" y="4387"/>
                <a:ext cx="1626" cy="75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 b="1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碱基</a:t>
                </a:r>
                <a:r>
                  <a:rPr lang="en-US" altLang="zh-CN" sz="1600" b="1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(AGCT)</a:t>
                </a:r>
                <a:endParaRPr lang="en-US" altLang="zh-CN" sz="16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4326" y="4412"/>
                <a:ext cx="973" cy="75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DNA</a:t>
                </a:r>
                <a:endParaRPr lang="en-US" altLang="en-US" sz="16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16140" y="4412"/>
                <a:ext cx="933" cy="75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RNA</a:t>
                </a:r>
                <a:endParaRPr lang="en-US" altLang="zh-CN" sz="16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endParaRPr>
              </a:p>
            </p:txBody>
          </p:sp>
          <p:cxnSp>
            <p:nvCxnSpPr>
              <p:cNvPr id="17" name="直接箭头连接符 16"/>
              <p:cNvCxnSpPr/>
              <p:nvPr/>
            </p:nvCxnSpPr>
            <p:spPr>
              <a:xfrm>
                <a:off x="15299" y="4765"/>
                <a:ext cx="841" cy="0"/>
              </a:xfrm>
              <a:prstGeom prst="straightConnector1">
                <a:avLst/>
              </a:prstGeom>
              <a:ln>
                <a:noFill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圆角矩形 17"/>
              <p:cNvSpPr/>
              <p:nvPr/>
            </p:nvSpPr>
            <p:spPr>
              <a:xfrm>
                <a:off x="15949" y="5802"/>
                <a:ext cx="1326" cy="75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蛋白质</a:t>
                </a:r>
                <a:endParaRPr lang="zh-CN" altLang="en-US" sz="16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1563" y="5802"/>
                <a:ext cx="1510" cy="75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生命</a:t>
                </a:r>
                <a:endParaRPr lang="zh-CN" altLang="en-US" sz="16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endParaRPr>
              </a:p>
              <a:p>
                <a:pPr algn="ctr"/>
                <a:r>
                  <a:rPr lang="zh-CN" altLang="en-US" sz="16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活动</a:t>
                </a:r>
                <a:endParaRPr lang="zh-CN" altLang="en-US" sz="16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endParaRPr>
              </a:p>
            </p:txBody>
          </p:sp>
          <p:cxnSp>
            <p:nvCxnSpPr>
              <p:cNvPr id="20" name="直接箭头连接符 19"/>
              <p:cNvCxnSpPr>
                <a:stCxn id="16" idx="2"/>
                <a:endCxn id="18" idx="0"/>
              </p:cNvCxnSpPr>
              <p:nvPr/>
            </p:nvCxnSpPr>
            <p:spPr>
              <a:xfrm>
                <a:off x="16607" y="5167"/>
                <a:ext cx="5" cy="635"/>
              </a:xfrm>
              <a:prstGeom prst="straightConnector1">
                <a:avLst/>
              </a:prstGeom>
              <a:ln>
                <a:noFill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15299" y="4282"/>
                <a:ext cx="908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/>
                  <a:t>转录</a:t>
                </a:r>
                <a:endParaRPr lang="zh-CN" altLang="en-US" sz="160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4152" y="5755"/>
                <a:ext cx="1066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zh-CN" altLang="en-US" sz="1600"/>
                  <a:t>调控</a:t>
                </a:r>
                <a:endParaRPr lang="zh-CN" altLang="en-US" sz="1600"/>
              </a:p>
            </p:txBody>
          </p:sp>
          <p:cxnSp>
            <p:nvCxnSpPr>
              <p:cNvPr id="31" name="直接箭头连接符 30"/>
              <p:cNvCxnSpPr>
                <a:stCxn id="18" idx="1"/>
                <a:endCxn id="19" idx="3"/>
              </p:cNvCxnSpPr>
              <p:nvPr/>
            </p:nvCxnSpPr>
            <p:spPr>
              <a:xfrm flipH="1">
                <a:off x="13073" y="6180"/>
                <a:ext cx="2876" cy="0"/>
              </a:xfrm>
              <a:prstGeom prst="straightConnector1">
                <a:avLst/>
              </a:prstGeom>
              <a:ln>
                <a:noFill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直接箭头连接符 37"/>
            <p:cNvCxnSpPr/>
            <p:nvPr/>
          </p:nvCxnSpPr>
          <p:spPr>
            <a:xfrm>
              <a:off x="12829" y="3511"/>
              <a:ext cx="1142" cy="2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14967" y="3488"/>
              <a:ext cx="885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16252" y="3913"/>
              <a:ext cx="5" cy="63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12598" y="4926"/>
              <a:ext cx="2876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Background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213995" y="1039495"/>
            <a:ext cx="12112625" cy="53848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Read mapping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：first key step in genome sequence analysis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Aligns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reads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to potential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matching locations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the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reference genome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each matching location, the alignment step finds the degree of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similarity (alignment score)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equire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large amounts of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computationally-expensive approximate string matching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computation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between reads and the reference genome due to: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3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Sequencing errors and Genetic variation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94815" y="2331085"/>
            <a:ext cx="9228455" cy="2988310"/>
            <a:chOff x="2839" y="3207"/>
            <a:chExt cx="14533" cy="4706"/>
          </a:xfrm>
        </p:grpSpPr>
        <p:pic>
          <p:nvPicPr>
            <p:cNvPr id="104" name="图片 10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0670" y="3341"/>
              <a:ext cx="6702" cy="4560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5390" y="3535"/>
              <a:ext cx="512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 millions</a:t>
              </a: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sampled, inexact sub-strings of the original genome, called</a:t>
              </a: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r="67732"/>
            <a:stretch>
              <a:fillRect/>
            </a:stretch>
          </p:blipFill>
          <p:spPr>
            <a:xfrm rot="16200000">
              <a:off x="3761" y="2569"/>
              <a:ext cx="656" cy="1931"/>
            </a:xfrm>
            <a:prstGeom prst="rect">
              <a:avLst/>
            </a:prstGeom>
          </p:spPr>
        </p:pic>
        <p:pic>
          <p:nvPicPr>
            <p:cNvPr id="106" name="图片 105"/>
            <p:cNvPicPr/>
            <p:nvPr/>
          </p:nvPicPr>
          <p:blipFill>
            <a:blip r:embed="rId3"/>
            <a:srcRect l="18263" t="18143" r="16677" b="8186"/>
            <a:stretch>
              <a:fillRect/>
            </a:stretch>
          </p:blipFill>
          <p:spPr>
            <a:xfrm>
              <a:off x="3577" y="3863"/>
              <a:ext cx="1026" cy="1746"/>
            </a:xfrm>
            <a:prstGeom prst="rect">
              <a:avLst/>
            </a:prstGeom>
            <a:noFill/>
            <a:ln w="9525">
              <a:noFill/>
            </a:ln>
            <a:effectLst>
              <a:outerShdw blurRad="228600" dist="50800" dir="5400000" algn="ctr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2839" y="6999"/>
              <a:ext cx="173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右箭头 10"/>
            <p:cNvSpPr/>
            <p:nvPr/>
          </p:nvSpPr>
          <p:spPr>
            <a:xfrm>
              <a:off x="5148" y="3309"/>
              <a:ext cx="5366" cy="45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0670" y="3552"/>
              <a:ext cx="2603" cy="1042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765" y="4755"/>
              <a:ext cx="4216" cy="112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70000"/>
                </a:lnSpc>
              </a:pP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Short read</a:t>
              </a:r>
              <a:endPara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1" algn="ctr">
                <a:lnSpc>
                  <a:spcPct val="70000"/>
                </a:lnSpc>
              </a:pP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accuracy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：99-99.9%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70000"/>
                </a:lnSpc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10</a:t>
              </a:r>
              <a:r>
                <a:rPr lang="en-US" baseline="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2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DNA 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base pairs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765" y="5928"/>
              <a:ext cx="4216" cy="104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>
                <a:lnSpc>
                  <a:spcPct val="70000"/>
                </a:lnSpc>
                <a:buFont typeface="Arial" panose="020B0604020202020204" pitchFamily="34" charset="0"/>
                <a:buNone/>
              </a:pP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Long read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indent="0" algn="ctr">
                <a:lnSpc>
                  <a:spcPct val="70000"/>
                </a:lnSpc>
                <a:buFont typeface="Arial" panose="020B0604020202020204" pitchFamily="34" charset="0"/>
                <a:buNone/>
              </a:pP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accura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cy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：85-90%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indent="0" algn="ctr">
                <a:lnSpc>
                  <a:spcPct val="70000"/>
                </a:lnSpc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10</a:t>
              </a:r>
              <a:r>
                <a:rPr lang="en-US" altLang="zh-CN" baseline="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~10</a:t>
              </a:r>
              <a:r>
                <a:rPr lang="en-US" altLang="zh-CN" baseline="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6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DNA 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base pairs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765" y="7022"/>
              <a:ext cx="4216" cy="8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>
                <a:lnSpc>
                  <a:spcPct val="70000"/>
                </a:lnSpc>
                <a:buFont typeface="Arial" panose="020B0604020202020204" pitchFamily="34" charset="0"/>
                <a:buNone/>
              </a:pPr>
              <a:r>
                <a:rPr 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Human full DNA</a:t>
              </a:r>
              <a:endPara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indent="0" algn="ctr">
                <a:lnSpc>
                  <a:spcPct val="70000"/>
                </a:lnSpc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3.2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×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10</a:t>
              </a:r>
              <a:r>
                <a:rPr lang="en-US" altLang="zh-CN" baseline="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9 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DNA 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base pairs</a:t>
              </a:r>
              <a:endPara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967480" y="2171065"/>
            <a:ext cx="1666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rgbClr val="FF0000"/>
                </a:solidFill>
                <a:sym typeface="+mn-ea"/>
              </a:rPr>
              <a:t>②basecalling</a:t>
            </a:r>
            <a:endParaRPr lang="zh-CN" altLang="en-US" sz="16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91310" y="3856355"/>
            <a:ext cx="19615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rgbClr val="FF0000"/>
                </a:solidFill>
                <a:sym typeface="+mn-ea"/>
              </a:rPr>
              <a:t>①collection, preparation, and sequencing of a DNA sample in the laboratory</a:t>
            </a:r>
            <a:endParaRPr lang="zh-CN" altLang="en-US" sz="16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47555" y="3010535"/>
            <a:ext cx="12757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rgbClr val="FF0000"/>
                </a:solidFill>
                <a:sym typeface="+mn-ea"/>
              </a:rPr>
              <a:t>③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Read mapping</a:t>
            </a:r>
            <a:endParaRPr lang="en-US" altLang="zh-CN" sz="16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Background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213995" y="1039495"/>
            <a:ext cx="12112625" cy="5262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Read mapping Process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GenStore: Filter reads that do not require alignment inside the storage system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7795" y="1461770"/>
            <a:ext cx="6836410" cy="25565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9125" y="3942080"/>
            <a:ext cx="115728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reference gene sequence: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 k-mer Index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short reads: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Seeding: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potential matching locations (seeds) in the reference genome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Seed Filtering(Chaining):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 some seeds in the reference genome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exact differences between the read and the reference genome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Background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213995" y="1039495"/>
            <a:ext cx="12112625" cy="6978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no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rior works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 optimizing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Genome Sequence Analysis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2" indent="0">
              <a:buFont typeface="Arial" panose="020B0604020202020204" pitchFamily="34" charset="0"/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908550" y="1485900"/>
            <a:ext cx="3520440" cy="1808594"/>
            <a:chOff x="6036" y="5368"/>
            <a:chExt cx="5945" cy="2866"/>
          </a:xfrm>
        </p:grpSpPr>
        <p:sp>
          <p:nvSpPr>
            <p:cNvPr id="21" name="文本框 20"/>
            <p:cNvSpPr txBox="1"/>
            <p:nvPr/>
          </p:nvSpPr>
          <p:spPr>
            <a:xfrm>
              <a:off x="7418" y="7650"/>
              <a:ext cx="2945" cy="5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lvl="1" indent="0" algn="ctr">
                <a:buFont typeface="Arial" panose="020B0604020202020204" pitchFamily="34" charset="0"/>
                <a:buNone/>
              </a:pPr>
              <a:r>
                <a:rPr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heuristics ASM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36" y="5368"/>
              <a:ext cx="5945" cy="24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529955" y="1573530"/>
            <a:ext cx="3444240" cy="3623610"/>
            <a:chOff x="12546" y="1724"/>
            <a:chExt cx="5512" cy="5970"/>
          </a:xfrm>
        </p:grpSpPr>
        <p:grpSp>
          <p:nvGrpSpPr>
            <p:cNvPr id="32" name="组合 31"/>
            <p:cNvGrpSpPr/>
            <p:nvPr/>
          </p:nvGrpSpPr>
          <p:grpSpPr>
            <a:xfrm>
              <a:off x="12546" y="1724"/>
              <a:ext cx="5498" cy="2735"/>
              <a:chOff x="8757" y="7048"/>
              <a:chExt cx="6414" cy="3191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57" y="7048"/>
                <a:ext cx="6415" cy="645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7" y="7725"/>
                <a:ext cx="6374" cy="642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7" y="8348"/>
                <a:ext cx="6308" cy="825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7" y="9177"/>
                <a:ext cx="6333" cy="1062"/>
              </a:xfrm>
              <a:prstGeom prst="rect">
                <a:avLst/>
              </a:prstGeom>
            </p:spPr>
          </p:pic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70" y="4437"/>
              <a:ext cx="5484" cy="589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76" y="5028"/>
              <a:ext cx="5482" cy="2057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317" y="7087"/>
              <a:ext cx="4001" cy="6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hardware accelerators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99415" y="1504315"/>
            <a:ext cx="3834130" cy="4985385"/>
            <a:chOff x="1085" y="2367"/>
            <a:chExt cx="6038" cy="785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4" y="2401"/>
              <a:ext cx="5564" cy="204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2263" y="4441"/>
              <a:ext cx="3008" cy="1219"/>
              <a:chOff x="12303" y="3386"/>
              <a:chExt cx="3776" cy="153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2303" y="3386"/>
                <a:ext cx="3777" cy="1530"/>
                <a:chOff x="12303" y="3386"/>
                <a:chExt cx="3777" cy="1530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02" y="3386"/>
                  <a:ext cx="3179" cy="1530"/>
                </a:xfrm>
                <a:prstGeom prst="rect">
                  <a:avLst/>
                </a:prstGeom>
              </p:spPr>
            </p:pic>
            <p:pic>
              <p:nvPicPr>
                <p:cNvPr id="7" name="图片 6" descr="错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03" y="3431"/>
                  <a:ext cx="599" cy="599"/>
                </a:xfrm>
                <a:prstGeom prst="rect">
                  <a:avLst/>
                </a:prstGeom>
              </p:spPr>
            </p:pic>
          </p:grpSp>
          <p:pic>
            <p:nvPicPr>
              <p:cNvPr id="10" name="图片 9" descr="错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303" y="4201"/>
                <a:ext cx="599" cy="599"/>
              </a:xfrm>
              <a:prstGeom prst="rect">
                <a:avLst/>
              </a:prstGeom>
            </p:spPr>
          </p:pic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24" y="6956"/>
              <a:ext cx="5884" cy="2028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/>
          </p:nvGrpSpPr>
          <p:grpSpPr>
            <a:xfrm>
              <a:off x="2329" y="8968"/>
              <a:ext cx="3063" cy="1240"/>
              <a:chOff x="2209" y="8533"/>
              <a:chExt cx="3063" cy="1240"/>
            </a:xfrm>
          </p:grpSpPr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4" y="8555"/>
                <a:ext cx="2599" cy="1218"/>
              </a:xfrm>
              <a:prstGeom prst="rect">
                <a:avLst/>
              </a:prstGeom>
            </p:spPr>
          </p:pic>
          <p:pic>
            <p:nvPicPr>
              <p:cNvPr id="38" name="图片 37" descr="错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263" y="9296"/>
                <a:ext cx="477" cy="477"/>
              </a:xfrm>
              <a:prstGeom prst="rect">
                <a:avLst/>
              </a:prstGeom>
            </p:spPr>
          </p:pic>
          <p:pic>
            <p:nvPicPr>
              <p:cNvPr id="40" name="图片 39" descr="对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209" y="8533"/>
                <a:ext cx="622" cy="622"/>
              </a:xfrm>
              <a:prstGeom prst="rect">
                <a:avLst/>
              </a:prstGeom>
            </p:spPr>
          </p:pic>
        </p:grpSp>
        <p:sp>
          <p:nvSpPr>
            <p:cNvPr id="42" name="下箭头 41"/>
            <p:cNvSpPr/>
            <p:nvPr/>
          </p:nvSpPr>
          <p:spPr>
            <a:xfrm>
              <a:off x="1574" y="5863"/>
              <a:ext cx="5040" cy="861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</a:rPr>
                <a:t>prior works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1085" y="2367"/>
              <a:ext cx="5978" cy="3381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145" y="6838"/>
              <a:ext cx="5978" cy="3381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12360" y="3298825"/>
            <a:ext cx="3515360" cy="3222853"/>
            <a:chOff x="7292" y="4992"/>
            <a:chExt cx="5795" cy="5332"/>
          </a:xfrm>
        </p:grpSpPr>
        <p:sp>
          <p:nvSpPr>
            <p:cNvPr id="45" name="文本框 44"/>
            <p:cNvSpPr txBox="1"/>
            <p:nvPr/>
          </p:nvSpPr>
          <p:spPr>
            <a:xfrm>
              <a:off x="7528" y="9257"/>
              <a:ext cx="5358" cy="1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filters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(prune reads that do not require expensive computation)</a:t>
              </a:r>
              <a:endParaRPr lang="en-US" altLang="zh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292" y="4992"/>
              <a:ext cx="5795" cy="4264"/>
              <a:chOff x="7292" y="4992"/>
              <a:chExt cx="5795" cy="4264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93" y="6122"/>
                <a:ext cx="5794" cy="2526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92" y="4992"/>
                <a:ext cx="5793" cy="576"/>
              </a:xfrm>
              <a:prstGeom prst="rect">
                <a:avLst/>
              </a:prstGeom>
            </p:spPr>
          </p:pic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93" y="5568"/>
                <a:ext cx="5793" cy="564"/>
              </a:xfrm>
              <a:prstGeom prst="rect">
                <a:avLst/>
              </a:prstGeom>
            </p:spPr>
          </p:pic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27" y="8648"/>
                <a:ext cx="5760" cy="609"/>
              </a:xfrm>
              <a:prstGeom prst="rect">
                <a:avLst/>
              </a:prstGeom>
            </p:spPr>
          </p:pic>
        </p:grpSp>
      </p:grpSp>
      <p:cxnSp>
        <p:nvCxnSpPr>
          <p:cNvPr id="53" name="直接连接符 52"/>
          <p:cNvCxnSpPr>
            <a:stCxn id="42" idx="3"/>
          </p:cNvCxnSpPr>
          <p:nvPr/>
        </p:nvCxnSpPr>
        <p:spPr>
          <a:xfrm flipV="1">
            <a:off x="3910330" y="1454785"/>
            <a:ext cx="938530" cy="2543175"/>
          </a:xfrm>
          <a:prstGeom prst="line">
            <a:avLst/>
          </a:prstGeom>
          <a:ln w="28575" cmpd="sng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2" idx="3"/>
          </p:cNvCxnSpPr>
          <p:nvPr/>
        </p:nvCxnSpPr>
        <p:spPr>
          <a:xfrm>
            <a:off x="3910330" y="3997960"/>
            <a:ext cx="958215" cy="2479675"/>
          </a:xfrm>
          <a:prstGeom prst="line">
            <a:avLst/>
          </a:prstGeom>
          <a:ln w="28575" cmpd="sng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4848225" y="1445260"/>
            <a:ext cx="7162165" cy="5037455"/>
          </a:xfrm>
          <a:prstGeom prst="rect">
            <a:avLst/>
          </a:prstGeom>
          <a:noFill/>
          <a:ln w="12700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8492490" y="5258435"/>
            <a:ext cx="3652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Ignore </a:t>
            </a:r>
            <a:r>
              <a:rPr lang="zh-CN" altLang="en-US" sz="1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I/O cost that most systems must pay to read the large amount of data from the storage system to main memory and computation units.</a:t>
            </a:r>
            <a:endParaRPr lang="zh-CN" altLang="en-US" sz="16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Motivation Studies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1" name="表格 20"/>
          <p:cNvGraphicFramePr/>
          <p:nvPr>
            <p:custDataLst>
              <p:tags r:id="rId1"/>
            </p:custDataLst>
          </p:nvPr>
        </p:nvGraphicFramePr>
        <p:xfrm>
          <a:off x="372745" y="1927225"/>
          <a:ext cx="11447145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755"/>
                <a:gridCol w="6097905"/>
                <a:gridCol w="299132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mapping systems</a:t>
                      </a:r>
                      <a:endPara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ptimization technique</a:t>
                      </a:r>
                      <a:endParaRPr lang="zh-CN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Platform</a:t>
                      </a:r>
                      <a:endPara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Minimap2</a:t>
                      </a:r>
                      <a:endParaRPr lang="en-US" altLang="zh-CN" sz="2000" b="1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AMD EPYC 7742 CPU  </a:t>
                      </a:r>
                      <a:endPara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1TB DDR4 DRAM</a:t>
                      </a:r>
                      <a:endPara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SW-filter</a:t>
                      </a:r>
                      <a:endParaRPr lang="zh-CN" altLang="en-US" sz="2000" b="1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ilter out exactly-matching reads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SIMD</a:t>
                      </a:r>
                      <a:endPara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Ideal-ISF</a:t>
                      </a:r>
                      <a:endParaRPr lang="zh-CN" altLang="en-US" sz="2000" b="1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In-Storage Filter (ISF) can concurrently filter out exact-matching reads inside the SSD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ost CPU performs read mapping for nonfiltered reads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environment</a:t>
                      </a:r>
                      <a:endPara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ACC</a:t>
                      </a:r>
                      <a:endParaRPr lang="zh-CN" altLang="en-US" sz="2000" b="1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ardware accelerator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GenCache</a:t>
                      </a:r>
                      <a:endPara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  <a:tr h="701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Ideal-ISF+ACC</a:t>
                      </a:r>
                      <a:endParaRPr lang="zh-CN" altLang="en-US" sz="2000" b="1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ISF filtering out exactly matching reads inside the SSD</a:t>
                      </a:r>
                      <a:endPara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 performs read mapping for non-filtered reads</a:t>
                      </a:r>
                      <a:endPara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sp>
        <p:nvSpPr>
          <p:cNvPr id="23" name="TextBox 2"/>
          <p:cNvSpPr txBox="1"/>
          <p:nvPr/>
        </p:nvSpPr>
        <p:spPr>
          <a:xfrm>
            <a:off x="213995" y="1039495"/>
            <a:ext cx="11978005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Perform experimental studies to understand the potential of efficient in-storage accelerators for improving the performance of genome sequence analysis applications.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Motivation Studies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1"/>
            </p:custDataLst>
          </p:nvPr>
        </p:nvGraphicFramePr>
        <p:xfrm>
          <a:off x="389255" y="2950845"/>
          <a:ext cx="1153922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8955"/>
                <a:gridCol w="3362325"/>
                <a:gridCol w="510794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</a:t>
                      </a:r>
                      <a:endPara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Interface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Internal/External  bandwidth Ratio</a:t>
                      </a:r>
                      <a:endParaRPr lang="en-US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Low-end SSD (SSD-L)</a:t>
                      </a:r>
                      <a:endParaRPr lang="en-US" altLang="zh-CN" sz="2000" b="1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SATA3 interface</a:t>
                      </a:r>
                      <a:endPara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channels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1.2GB/s / 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500MB/s = 19.2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×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zh-CN" altLang="en-US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id-end SSD (SSD-M)</a:t>
                      </a:r>
                      <a:endParaRPr lang="zh-CN" altLang="en-US" sz="2000" b="1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PCIe Gen3 M.2 interface</a:t>
                      </a:r>
                      <a:endParaRPr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16 channels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×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1.2GB/s / 3.5GB/s = 5.48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×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zh-CN" altLang="en-US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igh</a:t>
                      </a:r>
                      <a:r>
                        <a:rPr lang="en-US" altLang="zh-CN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altLang="en-US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end SSD (SSD-H)</a:t>
                      </a:r>
                      <a:endParaRPr lang="zh-CN" altLang="en-US" sz="2000" b="1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PCIe Gen4 interface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16 channels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×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1.2GB/s / 7GB/s = 2.74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×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dealized</a:t>
                      </a:r>
                      <a:r>
                        <a:rPr lang="en-US" altLang="zh-CN" sz="20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 System</a:t>
                      </a:r>
                      <a:endParaRPr lang="en-US" altLang="zh-CN" sz="2000" b="1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pre-loaded to DRAM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3" name="TextBox 2"/>
          <p:cNvSpPr txBox="1"/>
          <p:nvPr/>
        </p:nvSpPr>
        <p:spPr>
          <a:xfrm>
            <a:off x="213995" y="1039495"/>
            <a:ext cx="11978005" cy="1568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assess the impact of the storage subsystem on end-to-end application performance, we evaluate each of the five systems with four different configurations.(we do not evaluate DRAM for Ideal-ISF and Ideal-ISF+ACC since using in-storage processing is contradictory to pre-loading all the data to main memory)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Motivation Studies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13995" y="1039495"/>
            <a:ext cx="1197800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457200" lvl="1" indent="-457200"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Results &amp; Analysis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6245" y="1395095"/>
            <a:ext cx="6239510" cy="3053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825" y="4552950"/>
            <a:ext cx="11489055" cy="177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Filtering outside SSD provides lower performance benefit because it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1) does not reduce the data movement overhead</a:t>
            </a:r>
            <a:endParaRPr lang="zh-CN" altLang="en-US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2) must compete with read mapping for system resources</a:t>
            </a:r>
            <a:endParaRPr lang="zh-CN" altLang="en-US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 HW accelerator reduces the computation bottleneck,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which makes I/O a larger bottleneck in the system.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940,&quot;width&quot;:13155}"/>
</p:tagLst>
</file>

<file path=ppt/tags/tag2.xml><?xml version="1.0" encoding="utf-8"?>
<p:tagLst xmlns:p="http://schemas.openxmlformats.org/presentationml/2006/main">
  <p:tag name="KSO_WM_UNIT_TABLE_BEAUTIFY" val="smartTable{8694d4fd-9a6e-49a0-b1be-4c70560445c9}"/>
</p:tagLst>
</file>

<file path=ppt/tags/tag3.xml><?xml version="1.0" encoding="utf-8"?>
<p:tagLst xmlns:p="http://schemas.openxmlformats.org/presentationml/2006/main">
  <p:tag name="KSO_WM_UNIT_TABLE_BEAUTIFY" val="smartTable{43acb347-7c3d-48fa-b4d8-6e96d1e126a2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3498,&quot;width&quot;:8695}"/>
</p:tagLst>
</file>

<file path=ppt/tags/tag6.xml><?xml version="1.0" encoding="utf-8"?>
<p:tagLst xmlns:p="http://schemas.openxmlformats.org/presentationml/2006/main">
  <p:tag name="KSO_WM_BEAUTIFY_FLAG" val=""/>
  <p:tag name="KSO_WM_UNIT_PLACING_PICTURE_USER_VIEWPORT" val="{&quot;height&quot;:3634,&quot;width&quot;:8815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PP_MARK_KEY" val="b220e4c8-c43a-48f2-b66a-d07f2bb6c4eb"/>
  <p:tag name="COMMONDATA" val="eyJoZGlkIjoiN2JmM2YyMThmZWE4MjA1ZWU1OTJiMTA0YWE4ZDk2NjkifQ=="/>
</p:tagLst>
</file>

<file path=ppt/theme/theme1.xml><?xml version="1.0" encoding="utf-8"?>
<a:theme xmlns:a="http://schemas.openxmlformats.org/drawingml/2006/main" name="主题1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12482</Words>
  <Application>WPS 演示</Application>
  <PresentationFormat>宽屏</PresentationFormat>
  <Paragraphs>415</Paragraphs>
  <Slides>27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Wingdings</vt:lpstr>
      <vt:lpstr>Franklin Gothic Book</vt:lpstr>
      <vt:lpstr>Times New Roman</vt:lpstr>
      <vt:lpstr>微软雅黑</vt:lpstr>
      <vt:lpstr>Wingdings</vt:lpstr>
      <vt:lpstr>黑体</vt:lpstr>
      <vt:lpstr>Arial Unicode MS</vt:lpstr>
      <vt:lpstr>Arial Black</vt:lpstr>
      <vt:lpstr>等线</vt:lpstr>
      <vt:lpstr>主题1</vt:lpstr>
      <vt:lpstr>PowerPoint 演示文稿</vt:lpstr>
      <vt:lpstr>Outline</vt:lpstr>
      <vt:lpstr>Background</vt:lpstr>
      <vt:lpstr>Background</vt:lpstr>
      <vt:lpstr>Background</vt:lpstr>
      <vt:lpstr>Background</vt:lpstr>
      <vt:lpstr>Motivation Studies</vt:lpstr>
      <vt:lpstr>Motivation Studies</vt:lpstr>
      <vt:lpstr>Motivation Studies</vt:lpstr>
      <vt:lpstr>GenStore</vt:lpstr>
      <vt:lpstr>GenStore</vt:lpstr>
      <vt:lpstr>GenStore</vt:lpstr>
      <vt:lpstr>GenStore</vt:lpstr>
      <vt:lpstr>GenStore</vt:lpstr>
      <vt:lpstr>GenStore</vt:lpstr>
      <vt:lpstr>GenStore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Noda .</dc:creator>
  <cp:lastModifiedBy>23</cp:lastModifiedBy>
  <cp:revision>387</cp:revision>
  <dcterms:created xsi:type="dcterms:W3CDTF">2022-07-11T07:34:00Z</dcterms:created>
  <dcterms:modified xsi:type="dcterms:W3CDTF">2023-03-13T23:01:35Z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A0C6F2BD4378458A95A51BBA7FE4AFA5</vt:lpwstr>
  </property>
  <property fmtid="{D5CDD505-2E9C-101B-9397-08002B2CF9AE}" pid="3" name="KSOProductBuildVer">
    <vt:lpwstr>2052-11.1.0.12970</vt:lpwstr>
  </property>
</Properties>
</file>